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78" r:id="rId2"/>
    <p:sldId id="380" r:id="rId3"/>
    <p:sldId id="379" r:id="rId4"/>
    <p:sldId id="385" r:id="rId5"/>
    <p:sldId id="381" r:id="rId6"/>
    <p:sldId id="429" r:id="rId7"/>
    <p:sldId id="430" r:id="rId8"/>
    <p:sldId id="431" r:id="rId9"/>
    <p:sldId id="432" r:id="rId10"/>
    <p:sldId id="433" r:id="rId11"/>
    <p:sldId id="434" r:id="rId12"/>
    <p:sldId id="435" r:id="rId13"/>
    <p:sldId id="436" r:id="rId14"/>
    <p:sldId id="392" r:id="rId15"/>
    <p:sldId id="386" r:id="rId16"/>
    <p:sldId id="389" r:id="rId17"/>
    <p:sldId id="437" r:id="rId18"/>
    <p:sldId id="422" r:id="rId19"/>
    <p:sldId id="382" r:id="rId20"/>
    <p:sldId id="400" r:id="rId21"/>
    <p:sldId id="402" r:id="rId22"/>
    <p:sldId id="403" r:id="rId23"/>
    <p:sldId id="408" r:id="rId24"/>
    <p:sldId id="428" r:id="rId25"/>
    <p:sldId id="409" r:id="rId26"/>
    <p:sldId id="423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1B7C92DA-352B-4659-92DE-65943DDFFA03}">
          <p14:sldIdLst>
            <p14:sldId id="378"/>
            <p14:sldId id="380"/>
            <p14:sldId id="379"/>
            <p14:sldId id="385"/>
            <p14:sldId id="381"/>
            <p14:sldId id="429"/>
            <p14:sldId id="430"/>
            <p14:sldId id="431"/>
            <p14:sldId id="432"/>
            <p14:sldId id="433"/>
            <p14:sldId id="434"/>
            <p14:sldId id="435"/>
            <p14:sldId id="436"/>
            <p14:sldId id="392"/>
            <p14:sldId id="386"/>
            <p14:sldId id="389"/>
            <p14:sldId id="437"/>
            <p14:sldId id="422"/>
            <p14:sldId id="382"/>
            <p14:sldId id="400"/>
            <p14:sldId id="402"/>
            <p14:sldId id="403"/>
            <p14:sldId id="408"/>
            <p14:sldId id="428"/>
            <p14:sldId id="409"/>
            <p14:sldId id="4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B2B"/>
    <a:srgbClr val="CD2347"/>
    <a:srgbClr val="63B936"/>
    <a:srgbClr val="70AD47"/>
    <a:srgbClr val="2B7D1A"/>
    <a:srgbClr val="FB9369"/>
    <a:srgbClr val="E16588"/>
    <a:srgbClr val="5AADD2"/>
    <a:srgbClr val="F6F98F"/>
    <a:srgbClr val="B7D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93" autoAdjust="0"/>
    <p:restoredTop sz="95909" autoAdjust="0"/>
  </p:normalViewPr>
  <p:slideViewPr>
    <p:cSldViewPr snapToGrid="0" showGuides="1">
      <p:cViewPr>
        <p:scale>
          <a:sx n="66" d="100"/>
          <a:sy n="66" d="100"/>
        </p:scale>
        <p:origin x="552" y="594"/>
      </p:cViewPr>
      <p:guideLst>
        <p:guide orient="horz" pos="77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87257-3127-405E-A681-5E562FDE2C8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D5777-6B8B-44AC-B5E4-26DFFE1FB69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3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68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VOW = Verbund offener Werkstätten</a:t>
            </a:r>
          </a:p>
          <a:p>
            <a:r>
              <a:rPr lang="en-US" dirty="0"/>
              <a:t>VBG: </a:t>
            </a:r>
            <a:r>
              <a:rPr lang="en-US" dirty="0" err="1"/>
              <a:t>Berufsgenossenschaft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72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Stolperfalle -&gt; beseitigen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Kaputte Steckdose: Melden + Kennzeichnen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S1 – Zusatzanforderungen (A+FO+E)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S1P – Zusatzanforderungen (A+FO+E+P)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Zehenschutzkappe: 200 J belastbar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– antistatische Schuhe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– Energieaufnahme im Fersenbereich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 – öl- und benzinresistente Sohle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 – Durchtrittsicherheit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887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Müssen dokumentieren, dass es einen Unfall gab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05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z.B. Fahrräder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56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Maximale Belastungsgrenze von Steckdosenleisten beachten.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17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Ringe, Schmuck, Reißverschlüsse sind potentiell auch reflektierend!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D5777-6B8B-44AC-B5E4-26DFFE1FB69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83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697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lIns="180000" tIns="180000" anchor="t" anchorCtr="0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923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25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8256"/>
            <a:ext cx="10515600" cy="1087338"/>
          </a:xfrm>
          <a:prstGeom prst="rect">
            <a:avLst/>
          </a:prstGeom>
        </p:spPr>
        <p:txBody>
          <a:bodyPr lIns="180000" tIns="180000" anchor="t" anchorCtr="0"/>
          <a:lstStyle>
            <a:lvl1pPr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441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69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lIns="180000" tIns="180000" anchor="t" anchorCtr="0"/>
          <a:lstStyle>
            <a:lvl1pPr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761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5555"/>
            <a:ext cx="10515600" cy="1325563"/>
          </a:xfrm>
          <a:prstGeom prst="rect">
            <a:avLst/>
          </a:prstGeom>
        </p:spPr>
        <p:txBody>
          <a:bodyPr lIns="180000" tIns="180000" anchor="t" anchorCtr="0"/>
          <a:lstStyle>
            <a:lvl1pPr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859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lIns="180000" tIns="180000" anchor="t" anchorCtr="0"/>
          <a:lstStyle>
            <a:lvl1pPr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562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121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2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73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12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  <a:prstGeom prst="rect">
            <a:avLst/>
          </a:prstGeom>
        </p:spPr>
        <p:txBody>
          <a:bodyPr vert="horz" lIns="180000" tIns="180000" rIns="91440" bIns="45720" rtlCol="0" anchor="t" anchorCtr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58AC0-F06A-4F16-B44B-51091793F76D}" type="datetimeFigureOut">
              <a:rPr lang="de-DE" smtClean="0"/>
              <a:pPr/>
              <a:t>25.02.2022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08F8-33E8-4A89-B277-757C857F248E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 descr="Ein Bild, das Wand,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16922974-097C-493A-B928-1140FFF1E3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4610" b="11650"/>
          <a:stretch/>
        </p:blipFill>
        <p:spPr>
          <a:xfrm>
            <a:off x="0" y="5734468"/>
            <a:ext cx="12192000" cy="111687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5E36C7B-9DC0-42FE-AB9B-4E7AED2D697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055" y="173101"/>
            <a:ext cx="1352550" cy="60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6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5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568493-0991-47F8-A21A-0EB66B437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 Roboto Condensed"/>
                <a:ea typeface="Roboto" panose="02000000000000000000" pitchFamily="2" charset="0"/>
              </a:rPr>
              <a:t>Allgemeine Unterweisung</a:t>
            </a:r>
            <a:endParaRPr lang="en-US" dirty="0">
              <a:latin typeface=" Roboto Condensed"/>
              <a:ea typeface="Roboto" panose="02000000000000000000" pitchFamily="2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65A46E-17C4-40D2-8573-A51D32DC2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2117"/>
            <a:ext cx="10515600" cy="4351338"/>
          </a:xfrm>
        </p:spPr>
        <p:txBody>
          <a:bodyPr>
            <a:normAutofit/>
          </a:bodyPr>
          <a:lstStyle/>
          <a:p>
            <a:pPr marL="240631" indent="-240631">
              <a:lnSpc>
                <a:spcPct val="150000"/>
              </a:lnSpc>
              <a:buSzPct val="100000"/>
              <a:defRPr sz="2400"/>
            </a:pPr>
            <a:r>
              <a:rPr lang="de-DE" sz="3200" dirty="0"/>
              <a:t>Allgemeine Anmerkungen und Rechtliches</a:t>
            </a:r>
          </a:p>
          <a:p>
            <a:pPr marL="240631" indent="-240631">
              <a:lnSpc>
                <a:spcPct val="150000"/>
              </a:lnSpc>
              <a:buSzPct val="100000"/>
              <a:defRPr sz="2400"/>
            </a:pPr>
            <a:r>
              <a:rPr lang="de-DE" sz="3200" dirty="0"/>
              <a:t>Verhalten bei Unfällen und Bränden</a:t>
            </a:r>
          </a:p>
          <a:p>
            <a:pPr marL="240631" indent="-240631">
              <a:lnSpc>
                <a:spcPct val="150000"/>
              </a:lnSpc>
              <a:buSzPct val="100000"/>
              <a:defRPr sz="2400"/>
            </a:pPr>
            <a:r>
              <a:rPr lang="de-DE" sz="3200" dirty="0"/>
              <a:t>Gefährdungsbeurteilungen </a:t>
            </a:r>
          </a:p>
          <a:p>
            <a:pPr marL="240631" indent="-240631">
              <a:lnSpc>
                <a:spcPct val="150000"/>
              </a:lnSpc>
              <a:buSzPct val="100000"/>
              <a:defRPr sz="2400"/>
            </a:pPr>
            <a:r>
              <a:rPr lang="de-DE" sz="3200" dirty="0"/>
              <a:t>Laserschutzunterweisung (sehr kurz!)</a:t>
            </a:r>
          </a:p>
        </p:txBody>
      </p:sp>
    </p:spTree>
    <p:extLst>
      <p:ext uri="{BB962C8B-B14F-4D97-AF65-F5344CB8AC3E}">
        <p14:creationId xmlns:p14="http://schemas.microsoft.com/office/powerpoint/2010/main" val="184446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12ECFFA-B88C-46D0-89AC-6FD033A99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87338"/>
          </a:xfrm>
        </p:spPr>
        <p:txBody>
          <a:bodyPr/>
          <a:lstStyle/>
          <a:p>
            <a:r>
              <a:rPr lang="de-DE" dirty="0"/>
              <a:t>Kleiderordnung: Handschuhe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F9ECD8-4C4E-45FB-9FAA-6CA97013C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336" y="1353687"/>
            <a:ext cx="6295769" cy="4150623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Dürfen an Maschinen mit zugänglichen sich schnell drehenden Teilen nicht getragen werden</a:t>
            </a:r>
            <a:r>
              <a:rPr lang="de-DE" dirty="0">
                <a:solidFill>
                  <a:srgbClr val="172B4D"/>
                </a:solidFill>
                <a:latin typeface="-apple-system"/>
              </a:rPr>
              <a:t> (Bohrmaschine, Fräsmaschine ….</a:t>
            </a: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72B4D"/>
                </a:solidFill>
                <a:latin typeface="-apple-system"/>
              </a:rPr>
              <a:t>Nicht an Geräten mit Einzugsgefahr (Bandschleifer</a:t>
            </a:r>
            <a:endParaRPr lang="de-DE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de-DE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5124" name="Picture 4" descr="Verbotsschild Benutzen von, verboten, ASR/ISO, Folie, Ø100mm | kroschke.com">
            <a:extLst>
              <a:ext uri="{FF2B5EF4-FFF2-40B4-BE49-F238E27FC236}">
                <a16:creationId xmlns:a16="http://schemas.microsoft.com/office/drawing/2014/main" id="{237E7697-0D74-4999-82DC-A955ED736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936" y="128587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85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Standbohrmaschine PROMAC 214 AB - Manutan.de">
            <a:extLst>
              <a:ext uri="{FF2B5EF4-FFF2-40B4-BE49-F238E27FC236}">
                <a16:creationId xmlns:a16="http://schemas.microsoft.com/office/drawing/2014/main" id="{0AD6422D-8464-4BD7-A0BC-B32CDC86D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721" y="1020762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597F54B-54B4-4F7B-9190-282E9F26A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Haare und Schmuck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A192B8-9F07-4A36-8A26-70F58A71A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0914" y="1105594"/>
            <a:ext cx="7231742" cy="4762500"/>
          </a:xfrm>
        </p:spPr>
        <p:txBody>
          <a:bodyPr/>
          <a:lstStyle/>
          <a:p>
            <a:r>
              <a:rPr lang="de-DE" dirty="0"/>
              <a:t>Keine offenen Haare bei Einzugsgefahr!</a:t>
            </a:r>
          </a:p>
          <a:p>
            <a:r>
              <a:rPr lang="de-DE" dirty="0"/>
              <a:t>Eng am Kopf liegend Bedecken</a:t>
            </a:r>
          </a:p>
          <a:p>
            <a:r>
              <a:rPr lang="de-DE" dirty="0"/>
              <a:t>Kein Schmuck, keine weite Kleidung!</a:t>
            </a:r>
          </a:p>
          <a:p>
            <a:endParaRPr lang="de-DE" dirty="0"/>
          </a:p>
        </p:txBody>
      </p:sp>
      <p:pic>
        <p:nvPicPr>
          <p:cNvPr id="6146" name="Picture 2" descr="Headbanging Schalthebel stockbild. Bild von band, kerl - 16586799">
            <a:extLst>
              <a:ext uri="{FF2B5EF4-FFF2-40B4-BE49-F238E27FC236}">
                <a16:creationId xmlns:a16="http://schemas.microsoft.com/office/drawing/2014/main" id="{1D65AF55-EA48-4980-834B-2241B7170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20" y="1753054"/>
            <a:ext cx="3030137" cy="3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BM 25 mm Profi-Säulenbohrmaschine Standmodell - 230 Volt">
            <a:extLst>
              <a:ext uri="{FF2B5EF4-FFF2-40B4-BE49-F238E27FC236}">
                <a16:creationId xmlns:a16="http://schemas.microsoft.com/office/drawing/2014/main" id="{AA95C442-E3D1-4F84-AE1C-969527C857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863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FD2D06-8286-4A41-9EF6-59E537F6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Bestimmungsgemäßer Einsatz</a:t>
            </a:r>
            <a:b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2FA3FB-B92E-4544-8B62-807108325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Jedes Gerät nur für den Zweck benutzen, für den es auch gedacht ist</a:t>
            </a:r>
          </a:p>
          <a:p>
            <a:r>
              <a:rPr lang="de-DE" dirty="0"/>
              <a:t>Beispielsweise keine Bohrmaschine zum Fräsen verwenden</a:t>
            </a:r>
          </a:p>
        </p:txBody>
      </p:sp>
    </p:spTree>
    <p:extLst>
      <p:ext uri="{BB962C8B-B14F-4D97-AF65-F5344CB8AC3E}">
        <p14:creationId xmlns:p14="http://schemas.microsoft.com/office/powerpoint/2010/main" val="1528506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256D60-C5BC-43FF-8D91-5F3EF1E6E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Einstellungsarbeiten nur bei getrennter Stromversorgung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37916C-99F1-4F19-861D-65AE90C3C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257" y="1535339"/>
            <a:ext cx="10515600" cy="4351338"/>
          </a:xfrm>
        </p:spPr>
        <p:txBody>
          <a:bodyPr/>
          <a:lstStyle/>
          <a:p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Werden Einstellungen vorgenommen, bei denen man in Kontakt mit beweglichen oder spannungsführenden Maschinenteilen kommt oder Maschinenteile oder Abdeckungen entfernen muss, ist die Maschine dafür vorher von der Stromversorgung zu trennen.</a:t>
            </a:r>
            <a:endParaRPr lang="de-DE" dirty="0"/>
          </a:p>
        </p:txBody>
      </p:sp>
      <p:pic>
        <p:nvPicPr>
          <p:cNvPr id="7170" name="Picture 2" descr="Standbohrmaschine: OPTIMUM - OPTIdrill B16 – Wiki - FabLab Lübeck e.V.">
            <a:extLst>
              <a:ext uri="{FF2B5EF4-FFF2-40B4-BE49-F238E27FC236}">
                <a16:creationId xmlns:a16="http://schemas.microsoft.com/office/drawing/2014/main" id="{506CC0BE-EAF2-4F49-8BB3-52F386DB8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3429000"/>
            <a:ext cx="207645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Klemmleiste – Wikipedia">
            <a:extLst>
              <a:ext uri="{FF2B5EF4-FFF2-40B4-BE49-F238E27FC236}">
                <a16:creationId xmlns:a16="http://schemas.microsoft.com/office/drawing/2014/main" id="{0F06317F-0102-4BD2-B96C-3F04BD853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429000"/>
            <a:ext cx="202882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845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2DEB47-6405-4CF4-AB43-24B11E12B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Maschinen</a:t>
            </a:r>
            <a:r>
              <a:rPr lang="en-US" dirty="0"/>
              <a:t>- &amp; </a:t>
            </a:r>
            <a:r>
              <a:rPr lang="en-US" dirty="0" err="1"/>
              <a:t>Werkzeugnutzung</a:t>
            </a:r>
            <a:endParaRPr lang="en-US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07826D6-B89C-4464-B7B6-0E84A0AC9AFC}"/>
              </a:ext>
            </a:extLst>
          </p:cNvPr>
          <p:cNvGrpSpPr/>
          <p:nvPr/>
        </p:nvGrpSpPr>
        <p:grpSpPr>
          <a:xfrm>
            <a:off x="567900" y="1332089"/>
            <a:ext cx="11195122" cy="4549422"/>
            <a:chOff x="567900" y="1332089"/>
            <a:chExt cx="11195122" cy="4549422"/>
          </a:xfrm>
          <a:solidFill>
            <a:schemeClr val="bg1"/>
          </a:solidFill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233908B8-F780-4904-B925-DB37EA53F600}"/>
                </a:ext>
              </a:extLst>
            </p:cNvPr>
            <p:cNvSpPr/>
            <p:nvPr/>
          </p:nvSpPr>
          <p:spPr>
            <a:xfrm>
              <a:off x="567900" y="1332089"/>
              <a:ext cx="6318322" cy="45494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14ED3C7D-2FED-4227-9C3F-0A4C495BC89F}"/>
                </a:ext>
              </a:extLst>
            </p:cNvPr>
            <p:cNvSpPr/>
            <p:nvPr/>
          </p:nvSpPr>
          <p:spPr>
            <a:xfrm>
              <a:off x="6886222" y="2150534"/>
              <a:ext cx="4876800" cy="36699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D257FA6-3B59-4E94-A867-AAA9657CB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6488"/>
            <a:ext cx="12192000" cy="5017911"/>
          </a:xfrm>
        </p:spPr>
        <p:txBody>
          <a:bodyPr lIns="216000" rIns="288000"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de-DE" sz="3100" b="1" dirty="0"/>
              <a:t>Allgemein: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de-DE" sz="3100" dirty="0"/>
              <a:t>Kopf einschalten &amp; Rücksicht nehmen!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de-DE" sz="3100" dirty="0"/>
              <a:t>Vor Nutzung auf Mängel kontrollieren!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de-DE" sz="3100" dirty="0"/>
              <a:t>Im Zweifel Fragen!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de-DE" sz="3100" dirty="0"/>
              <a:t>Nur das verwenden, wofür ihr eine gültige Einweisung erhalten habt. </a:t>
            </a:r>
          </a:p>
          <a:p>
            <a:pPr marL="457200" lvl="1" indent="0">
              <a:lnSpc>
                <a:spcPct val="110000"/>
              </a:lnSpc>
              <a:spcBef>
                <a:spcPts val="1200"/>
              </a:spcBef>
              <a:buNone/>
            </a:pPr>
            <a:endParaRPr lang="de-DE" dirty="0"/>
          </a:p>
          <a:p>
            <a:pPr>
              <a:lnSpc>
                <a:spcPct val="110000"/>
              </a:lnSpc>
              <a:spcBef>
                <a:spcPts val="1200"/>
              </a:spcBef>
            </a:pPr>
            <a:endParaRPr lang="de-DE" sz="2800" dirty="0"/>
          </a:p>
          <a:p>
            <a:pPr marL="457200" lvl="1" indent="0">
              <a:buNone/>
            </a:pPr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993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454D27-570F-47B6-9E24-3169275C4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Im</a:t>
            </a:r>
            <a:r>
              <a:rPr lang="en-US" dirty="0"/>
              <a:t> Fall des </a:t>
            </a:r>
            <a:r>
              <a:rPr lang="en-US" dirty="0" err="1"/>
              <a:t>Falles</a:t>
            </a:r>
            <a:r>
              <a:rPr lang="en-US" dirty="0"/>
              <a:t>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433A12-12AD-4849-868E-2D3C0FF09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112" y="1105594"/>
            <a:ext cx="11105444" cy="4763458"/>
          </a:xfrm>
        </p:spPr>
        <p:txBody>
          <a:bodyPr>
            <a:normAutofit fontScale="85000" lnSpcReduction="20000"/>
          </a:bodyPr>
          <a:lstStyle/>
          <a:p>
            <a:pPr marL="240631" indent="-240631">
              <a:lnSpc>
                <a:spcPct val="17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Erste Hilfe leisten bzw. ärztliche Versorgung sicherstellen</a:t>
            </a:r>
          </a:p>
          <a:p>
            <a:pPr lvl="1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Notruf (allgemein):   </a:t>
            </a:r>
            <a:r>
              <a:rPr lang="de-DE" dirty="0">
                <a:solidFill>
                  <a:srgbClr val="FF0000"/>
                </a:solidFill>
              </a:rPr>
              <a:t>112</a:t>
            </a:r>
          </a:p>
          <a:p>
            <a:pPr lvl="1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Ärztlicher Bereitschaftsdienst:   </a:t>
            </a:r>
            <a:r>
              <a:rPr lang="de-DE" dirty="0">
                <a:solidFill>
                  <a:srgbClr val="FF0000"/>
                </a:solidFill>
              </a:rPr>
              <a:t>116 117</a:t>
            </a:r>
            <a:r>
              <a:rPr lang="de-DE" dirty="0"/>
              <a:t>		    </a:t>
            </a:r>
          </a:p>
          <a:p>
            <a:pPr lvl="1">
              <a:lnSpc>
                <a:spcPct val="1000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Klinikum &amp; Augenklinik Darmstadt = Eberstadt:   06151 </a:t>
            </a:r>
            <a:r>
              <a:rPr lang="de-DE" dirty="0">
                <a:solidFill>
                  <a:srgbClr val="FF0000"/>
                </a:solidFill>
              </a:rPr>
              <a:t>107-0</a:t>
            </a:r>
          </a:p>
          <a:p>
            <a:pPr marL="697831" lvl="1" indent="-240631">
              <a:lnSpc>
                <a:spcPct val="10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Erste-Hilfe-Koffer (im Moment im Eingangsbereich, Holzwerkstatt) regelmäßig prüfen und veraltete Inhalte (z.B. Pflaster) austauschen. Wenn etwas fehlt </a:t>
            </a:r>
            <a:r>
              <a:rPr lang="de-DE" dirty="0">
                <a:sym typeface="Wingdings" panose="05000000000000000000" pitchFamily="2" charset="2"/>
              </a:rPr>
              <a:t> Sicherheitsbeauftragtem bescheid geben</a:t>
            </a:r>
            <a:endParaRPr lang="de-DE" dirty="0"/>
          </a:p>
          <a:p>
            <a:pPr marL="697831" lvl="1" indent="-240631">
              <a:lnSpc>
                <a:spcPct val="10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Liste ausgebildeter </a:t>
            </a:r>
            <a:r>
              <a:rPr lang="de-DE" dirty="0" err="1"/>
              <a:t>Ersthelfer_innen</a:t>
            </a:r>
            <a:r>
              <a:rPr lang="de-DE" dirty="0"/>
              <a:t> im Raum (INFO) verfügbar </a:t>
            </a:r>
          </a:p>
          <a:p>
            <a:pPr marL="240631" indent="-240631">
              <a:lnSpc>
                <a:spcPct val="120000"/>
              </a:lnSpc>
              <a:spcBef>
                <a:spcPts val="18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Bei einem Unfall unverzüglich den Vorstand informieren, damit etwaige Sicherheitsmängel schnellstmöglich behoben werden können und der Versicherungsschutz gewahrt ist!</a:t>
            </a:r>
          </a:p>
          <a:p>
            <a:pPr marL="240631" indent="-240631">
              <a:lnSpc>
                <a:spcPct val="120000"/>
              </a:lnSpc>
              <a:spcBef>
                <a:spcPts val="18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Auch bei </a:t>
            </a:r>
            <a:r>
              <a:rPr lang="de-DE" dirty="0">
                <a:solidFill>
                  <a:srgbClr val="FF0000"/>
                </a:solidFill>
              </a:rPr>
              <a:t>Beinahe-Unfällen:</a:t>
            </a:r>
            <a:r>
              <a:rPr lang="de-DE" dirty="0"/>
              <a:t> Ursache feststellen und Mangel beheben (lassen)!</a:t>
            </a:r>
          </a:p>
          <a:p>
            <a:pPr>
              <a:lnSpc>
                <a:spcPct val="17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29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22DA3D-96EA-4A54-B2E4-4E784A217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Verkehrswege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C4EB5D-0C18-42D3-97B0-80CE0276A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606" y="768593"/>
            <a:ext cx="9461137" cy="4351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>
                <a:solidFill>
                  <a:srgbClr val="FF0000"/>
                </a:solidFill>
              </a:rPr>
              <a:t>Fluchtwege</a:t>
            </a:r>
            <a:r>
              <a:rPr lang="de-DE" sz="2400" dirty="0"/>
              <a:t> nicht zustellen oder versperren. (gilt auch für den Flur!)</a:t>
            </a:r>
          </a:p>
          <a:p>
            <a:pPr algn="just">
              <a:lnSpc>
                <a:spcPct val="10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>
                <a:solidFill>
                  <a:srgbClr val="FF0000"/>
                </a:solidFill>
              </a:rPr>
              <a:t>Notausgänge</a:t>
            </a:r>
            <a:r>
              <a:rPr lang="de-DE" sz="2400" dirty="0"/>
              <a:t> dürfen nicht verschlossen sein.</a:t>
            </a:r>
          </a:p>
          <a:p>
            <a:pPr algn="just">
              <a:lnSpc>
                <a:spcPct val="15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Keine Stolperfallen!</a:t>
            </a:r>
          </a:p>
          <a:p>
            <a:pPr algn="just">
              <a:lnSpc>
                <a:spcPct val="15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sz="2400" dirty="0"/>
          </a:p>
          <a:p>
            <a:endParaRPr lang="en-US" sz="24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51D2539-3B12-4F11-B3F9-A043016205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93257" y="1256960"/>
            <a:ext cx="9572831" cy="461330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BECA447-B954-4C0F-8083-11E5C0AD80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1648" y="5544156"/>
            <a:ext cx="442818" cy="21862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2E25E99-5137-45EB-B51C-0AD6EE50D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5356" y="5570573"/>
            <a:ext cx="442818" cy="2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654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61C8E-91EF-40FF-BFD2-D6DAE7D24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Brandschutz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FBEA66-D03E-43FE-97C8-518BC97B4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201" y="866713"/>
            <a:ext cx="10515600" cy="4351338"/>
          </a:xfrm>
        </p:spPr>
        <p:txBody>
          <a:bodyPr/>
          <a:lstStyle/>
          <a:p>
            <a:r>
              <a:rPr lang="de-DE" dirty="0"/>
              <a:t>Ölgetränkte Lappen, Textilien und Papiere gehören nicht in den Müll (Brandgefahr durch Wärmestau).</a:t>
            </a:r>
          </a:p>
          <a:p>
            <a:r>
              <a:rPr lang="de-DE" sz="2800" dirty="0"/>
              <a:t>Keine </a:t>
            </a:r>
            <a:r>
              <a:rPr lang="de-DE" sz="2800" dirty="0">
                <a:solidFill>
                  <a:srgbClr val="FF0000"/>
                </a:solidFill>
              </a:rPr>
              <a:t>brennbare Materialien</a:t>
            </a:r>
            <a:r>
              <a:rPr lang="de-DE" sz="2800" dirty="0"/>
              <a:t> in der Werkstatt</a:t>
            </a:r>
            <a:br>
              <a:rPr lang="de-DE" sz="2800" dirty="0"/>
            </a:br>
            <a:r>
              <a:rPr lang="de-DE" sz="2800" dirty="0"/>
              <a:t>oder im Flur lagern.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36D551E-D8A4-4ACC-ADE9-DA992ADE58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48821" y="1649086"/>
            <a:ext cx="9340602" cy="450139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4528E34-96B5-4822-B7E4-4F4836A39C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27" y="5066693"/>
            <a:ext cx="350529" cy="57463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344CAA1-AEBB-4A67-8393-E752D2F7F0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474" y="4259975"/>
            <a:ext cx="350529" cy="57463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388102B-7128-4615-B358-8C2AF3FADA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7249" y="2056392"/>
            <a:ext cx="350529" cy="57463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1B46CC-2DC4-4B37-B63F-02676AE5D8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737" y="3814547"/>
            <a:ext cx="350529" cy="57463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FC2CB47-2383-4D18-90FF-081FBD0D10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352" y="5530676"/>
            <a:ext cx="350529" cy="57463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D20BB08-0A6C-4C2B-9929-7AD96F972E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518" y="5318696"/>
            <a:ext cx="350529" cy="57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567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2DEB47-6405-4CF4-AB43-24B11E12B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Elektronikarbeiten</a:t>
            </a:r>
            <a:r>
              <a:rPr lang="en-US" dirty="0"/>
              <a:t> / </a:t>
            </a:r>
            <a:r>
              <a:rPr lang="en-US" dirty="0" err="1"/>
              <a:t>elektronische</a:t>
            </a:r>
            <a:r>
              <a:rPr lang="en-US" dirty="0"/>
              <a:t> </a:t>
            </a:r>
            <a:r>
              <a:rPr lang="en-US" dirty="0" err="1"/>
              <a:t>Geräte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2AA552-4704-4497-B20F-29F30E8C8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995" y="1105594"/>
            <a:ext cx="10515600" cy="3347860"/>
          </a:xfrm>
          <a:noFill/>
        </p:spPr>
        <p:txBody>
          <a:bodyPr>
            <a:noAutofit/>
          </a:bodyPr>
          <a:lstStyle/>
          <a:p>
            <a:pPr marL="240631" indent="-240631" algn="just">
              <a:lnSpc>
                <a:spcPct val="100000"/>
              </a:lnSpc>
              <a:spcBef>
                <a:spcPts val="18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Vor Einschalten eines Gerätes immer Verkabelung prüfen! Sichtkontrolle!</a:t>
            </a:r>
          </a:p>
          <a:p>
            <a:pPr marL="240631" indent="-240631" algn="just">
              <a:lnSpc>
                <a:spcPct val="100000"/>
              </a:lnSpc>
              <a:spcBef>
                <a:spcPts val="18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Bei Stromschlägen Notarzt rufen &amp; Vorstand benachrichtigen!</a:t>
            </a:r>
          </a:p>
          <a:p>
            <a:pPr marL="240631" indent="-240631" algn="just">
              <a:lnSpc>
                <a:spcPct val="100000"/>
              </a:lnSpc>
              <a:spcBef>
                <a:spcPts val="18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>
                <a:solidFill>
                  <a:srgbClr val="FF0000"/>
                </a:solidFill>
              </a:rPr>
              <a:t>Nie</a:t>
            </a:r>
            <a:r>
              <a:rPr lang="de-DE" sz="2400" dirty="0"/>
              <a:t> mehrere Steckdosenleisten hintereinander anschließen!</a:t>
            </a:r>
          </a:p>
          <a:p>
            <a:pPr marL="240631" indent="-240631" algn="just">
              <a:lnSpc>
                <a:spcPct val="100000"/>
              </a:lnSpc>
              <a:spcBef>
                <a:spcPts val="18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Komplizierte Arbeiten nicht (alleine) durchführen! </a:t>
            </a:r>
          </a:p>
          <a:p>
            <a:pPr marL="240631" indent="-240631" algn="just">
              <a:lnSpc>
                <a:spcPct val="100000"/>
              </a:lnSpc>
              <a:spcBef>
                <a:spcPts val="18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b="1" dirty="0"/>
              <a:t>Offene Arbeiten ab 50 V nicht mehr im Makerspace!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en-US" sz="2400" dirty="0"/>
          </a:p>
        </p:txBody>
      </p:sp>
      <p:pic>
        <p:nvPicPr>
          <p:cNvPr id="9" name="image.png" descr="image.png">
            <a:extLst>
              <a:ext uri="{FF2B5EF4-FFF2-40B4-BE49-F238E27FC236}">
                <a16:creationId xmlns:a16="http://schemas.microsoft.com/office/drawing/2014/main" id="{99B104FB-DB22-4A73-A58B-96AA3F4A81A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7073" y="1860166"/>
            <a:ext cx="4734927" cy="397586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8131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1111E-6 L 0.26484 -0.2986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2" y="-149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D7E74-71FC-463C-9B72-1070FD197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Umgang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Gefahrstoffen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Chemikalien</a:t>
            </a:r>
            <a:r>
              <a:rPr lang="en-US" dirty="0"/>
              <a:t> &amp; </a:t>
            </a:r>
            <a:r>
              <a:rPr lang="en-US" dirty="0" err="1"/>
              <a:t>Lösungsmittel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A6423D-748D-47BA-BAC6-7AEC2EB3D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689" y="2137552"/>
            <a:ext cx="11153421" cy="3624999"/>
          </a:xfrm>
          <a:solidFill>
            <a:schemeClr val="bg1"/>
          </a:solidFill>
        </p:spPr>
        <p:txBody>
          <a:bodyPr bIns="0">
            <a:noAutofit/>
          </a:bodyPr>
          <a:lstStyle/>
          <a:p>
            <a:pPr>
              <a:defRPr sz="2400"/>
            </a:pPr>
            <a:r>
              <a:rPr lang="de-DE" dirty="0"/>
              <a:t>Nur wenn es absolut notwendig ist.</a:t>
            </a:r>
          </a:p>
          <a:p>
            <a:pPr>
              <a:defRPr sz="2400"/>
            </a:pPr>
            <a:r>
              <a:rPr lang="de-DE" dirty="0"/>
              <a:t>Nur die auf der ausgehängten Liste genannten Mittel, dürfen im Makerspace in kleinen Mengen unter größter Vorsicht verwendet werden.</a:t>
            </a:r>
            <a:endParaRPr lang="de-DE" sz="2400" dirty="0"/>
          </a:p>
          <a:p>
            <a:pPr marL="240631" indent="-240631">
              <a:lnSpc>
                <a:spcPct val="100000"/>
              </a:lnSpc>
              <a:spcBef>
                <a:spcPts val="12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Sicherheitshinweise auf der Verpackung unbedingt beachten!</a:t>
            </a:r>
          </a:p>
          <a:p>
            <a:pPr marL="240631" indent="-240631">
              <a:lnSpc>
                <a:spcPct val="100000"/>
              </a:lnSpc>
              <a:spcBef>
                <a:spcPts val="12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>
                <a:solidFill>
                  <a:srgbClr val="FF0000"/>
                </a:solidFill>
              </a:rPr>
              <a:t>Sicherheitsdatenblatt</a:t>
            </a:r>
            <a:r>
              <a:rPr lang="de-DE" sz="2400" dirty="0"/>
              <a:t> besorgen und gut sichtbar aufhängen!</a:t>
            </a:r>
          </a:p>
          <a:p>
            <a:pPr marL="240631" indent="-240631">
              <a:lnSpc>
                <a:spcPct val="100000"/>
              </a:lnSpc>
              <a:spcBef>
                <a:spcPts val="12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Erforderliche Schutzmaßnahmen treffen!</a:t>
            </a:r>
          </a:p>
          <a:p>
            <a:pPr marL="762000" lvl="2" indent="0">
              <a:lnSpc>
                <a:spcPct val="100000"/>
              </a:lnSpc>
              <a:spcBef>
                <a:spcPts val="600"/>
              </a:spcBef>
              <a:buSzPct val="100000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>
                <a:sym typeface="Wingdings" panose="05000000000000000000" pitchFamily="2" charset="2"/>
              </a:rPr>
              <a:t> </a:t>
            </a:r>
            <a:r>
              <a:rPr lang="de-DE" sz="2400" dirty="0"/>
              <a:t>Schutzkleidung und/oder Schutzbrille tragen &amp; …</a:t>
            </a:r>
          </a:p>
          <a:p>
            <a:pPr marL="240631" indent="-240631">
              <a:lnSpc>
                <a:spcPct val="100000"/>
              </a:lnSpc>
              <a:spcBef>
                <a:spcPts val="12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Nutzung von Chemikalien &amp; Lösungsmitteln nur aus dem Originalgebinde!</a:t>
            </a:r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A526EF74-62D7-4AD3-BCA3-544A8C9C63B4}"/>
              </a:ext>
            </a:extLst>
          </p:cNvPr>
          <p:cNvGrpSpPr/>
          <p:nvPr/>
        </p:nvGrpSpPr>
        <p:grpSpPr>
          <a:xfrm>
            <a:off x="5257800" y="0"/>
            <a:ext cx="5613853" cy="2575227"/>
            <a:chOff x="0" y="0"/>
            <a:chExt cx="7918450" cy="3598862"/>
          </a:xfrm>
        </p:grpSpPr>
        <p:pic>
          <p:nvPicPr>
            <p:cNvPr id="5" name="image.png" descr="image.png">
              <a:extLst>
                <a:ext uri="{FF2B5EF4-FFF2-40B4-BE49-F238E27FC236}">
                  <a16:creationId xmlns:a16="http://schemas.microsoft.com/office/drawing/2014/main" id="{17FAAF03-0BCD-4735-AA13-00A09E8BF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3598863" cy="35988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image.png" descr="image.png">
              <a:extLst>
                <a:ext uri="{FF2B5EF4-FFF2-40B4-BE49-F238E27FC236}">
                  <a16:creationId xmlns:a16="http://schemas.microsoft.com/office/drawing/2014/main" id="{06C89BAA-C9F6-43AA-A438-C4A3E17A9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19587" y="0"/>
              <a:ext cx="3598863" cy="35988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32597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0.21002 -0.3386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95" y="-169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03329-CA27-4B03-9C70-D1770CED7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Allgemeine </a:t>
            </a:r>
            <a:r>
              <a:rPr lang="en-US" dirty="0" err="1"/>
              <a:t>Anmerkungen</a:t>
            </a:r>
            <a:r>
              <a:rPr lang="en-US" dirty="0"/>
              <a:t> &amp; </a:t>
            </a:r>
            <a:r>
              <a:rPr lang="en-US" dirty="0" err="1"/>
              <a:t>Eigene</a:t>
            </a:r>
            <a:r>
              <a:rPr lang="en-US" dirty="0"/>
              <a:t> </a:t>
            </a:r>
            <a:r>
              <a:rPr lang="en-US" dirty="0" err="1"/>
              <a:t>Pflichten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10FCDE-0EC1-4AC3-977E-77455BA15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278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23900" dirty="0"/>
              <a:t>§</a:t>
            </a:r>
          </a:p>
        </p:txBody>
      </p:sp>
    </p:spTree>
    <p:extLst>
      <p:ext uri="{BB962C8B-B14F-4D97-AF65-F5344CB8AC3E}">
        <p14:creationId xmlns:p14="http://schemas.microsoft.com/office/powerpoint/2010/main" val="344683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EB6616-5707-4961-AF57-0ADCD68E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Gase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B4A6E4-FBCD-46B5-BBB1-2A82326BD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075" y="2590799"/>
            <a:ext cx="11134725" cy="3222657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pPr marL="240631" indent="-240631">
              <a:lnSpc>
                <a:spcPct val="100000"/>
              </a:lnSpc>
              <a:buSzPct val="100000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</a:pPr>
            <a:r>
              <a:rPr lang="de-DE" sz="2400" dirty="0"/>
              <a:t>Beim Transport von Gasflaschen </a:t>
            </a:r>
            <a:r>
              <a:rPr lang="de-DE" sz="2400" b="1" dirty="0">
                <a:solidFill>
                  <a:srgbClr val="FF0000"/>
                </a:solidFill>
              </a:rPr>
              <a:t>unbedingt </a:t>
            </a:r>
            <a:r>
              <a:rPr lang="de-DE" sz="2400" dirty="0"/>
              <a:t>Verschlusskappe aufschrauben!!!</a:t>
            </a:r>
          </a:p>
          <a:p>
            <a:pPr marL="240631" indent="-240631">
              <a:lnSpc>
                <a:spcPct val="150000"/>
              </a:lnSpc>
              <a:buSzPct val="100000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</a:pPr>
            <a:r>
              <a:rPr lang="de-DE" sz="2400" dirty="0"/>
              <a:t>Gasflaschen dürfen nur mit </a:t>
            </a:r>
            <a:r>
              <a:rPr lang="de-DE" sz="2400" b="1" dirty="0">
                <a:solidFill>
                  <a:srgbClr val="FF0000"/>
                </a:solidFill>
              </a:rPr>
              <a:t>Sicherheitsschuhen</a:t>
            </a:r>
            <a:r>
              <a:rPr lang="de-DE" sz="2400" dirty="0"/>
              <a:t> bewegt werden!</a:t>
            </a:r>
          </a:p>
          <a:p>
            <a:pPr marL="240631" indent="-240631">
              <a:lnSpc>
                <a:spcPct val="110000"/>
              </a:lnSpc>
              <a:buSzPct val="100000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</a:pPr>
            <a:r>
              <a:rPr lang="de-DE" sz="2400" dirty="0"/>
              <a:t>Nach Gebrauch </a:t>
            </a:r>
            <a:r>
              <a:rPr lang="de-DE" sz="2400" b="1" dirty="0">
                <a:solidFill>
                  <a:srgbClr val="FF0000"/>
                </a:solidFill>
              </a:rPr>
              <a:t>immer</a:t>
            </a:r>
            <a:r>
              <a:rPr lang="de-DE" sz="2400" dirty="0"/>
              <a:t> zudrehen! (v.a. bei giftigen oder „erstickenden“ Gasen)</a:t>
            </a:r>
          </a:p>
          <a:p>
            <a:pPr marL="240631" indent="-240631">
              <a:lnSpc>
                <a:spcPct val="150000"/>
              </a:lnSpc>
              <a:buSzPct val="100000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</a:pPr>
            <a:r>
              <a:rPr lang="de-DE" sz="2400" dirty="0"/>
              <a:t>Gasflaschen immer in der kleinstmöglichen Größe verwenden!</a:t>
            </a:r>
          </a:p>
          <a:p>
            <a:pPr marL="240631" indent="-240631">
              <a:lnSpc>
                <a:spcPct val="150000"/>
              </a:lnSpc>
              <a:buSzPct val="100000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</a:pPr>
            <a:r>
              <a:rPr lang="de-DE" sz="2400" dirty="0"/>
              <a:t>Gasflaschen gegen Umfallen sichern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AB888120-ED8F-48DD-9928-7DB09BEAF60A}"/>
              </a:ext>
            </a:extLst>
          </p:cNvPr>
          <p:cNvSpPr txBox="1">
            <a:spLocks/>
          </p:cNvSpPr>
          <p:nvPr/>
        </p:nvSpPr>
        <p:spPr>
          <a:xfrm>
            <a:off x="0" y="18256"/>
            <a:ext cx="10515600" cy="1087338"/>
          </a:xfrm>
          <a:prstGeom prst="rect">
            <a:avLst/>
          </a:prstGeom>
        </p:spPr>
        <p:txBody>
          <a:bodyPr vert="horz" lIns="180000" tIns="18000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+mj-cs"/>
              </a:defRPr>
            </a:lvl1pPr>
          </a:lstStyle>
          <a:p>
            <a:r>
              <a:rPr lang="en-US" dirty="0"/>
              <a:t>         :  </a:t>
            </a:r>
            <a:r>
              <a:rPr lang="en-US" dirty="0" err="1"/>
              <a:t>Gasflaschen</a:t>
            </a:r>
            <a:endParaRPr lang="en-US" dirty="0"/>
          </a:p>
        </p:txBody>
      </p:sp>
      <p:pic>
        <p:nvPicPr>
          <p:cNvPr id="4" name="image.png" descr="image.png">
            <a:extLst>
              <a:ext uri="{FF2B5EF4-FFF2-40B4-BE49-F238E27FC236}">
                <a16:creationId xmlns:a16="http://schemas.microsoft.com/office/drawing/2014/main" id="{A6A33CBB-E786-469B-827D-49EA2282BD3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39516" y="122514"/>
            <a:ext cx="2468285" cy="246828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3046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0.27851 -0.2810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19" y="-1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0095EE-DF9D-4996-A3A7-69743635E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Gefahren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Gase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222D8E-EBF0-47F5-A36A-2D1064160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63930"/>
            <a:ext cx="12192000" cy="4082557"/>
          </a:xfrm>
        </p:spPr>
        <p:txBody>
          <a:bodyPr lIns="360000" rIns="396000">
            <a:noAutofit/>
          </a:bodyPr>
          <a:lstStyle/>
          <a:p>
            <a:pPr marL="240631" indent="-240631">
              <a:lnSpc>
                <a:spcPct val="100000"/>
              </a:lnSpc>
              <a:spcBef>
                <a:spcPts val="12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>
                <a:solidFill>
                  <a:srgbClr val="FF0000"/>
                </a:solidFill>
              </a:rPr>
              <a:t>Alle</a:t>
            </a:r>
            <a:r>
              <a:rPr lang="de-DE" sz="2400" dirty="0"/>
              <a:t> Gase außer Sauerstoff wirken auf den Menschen</a:t>
            </a:r>
            <a:br>
              <a:rPr lang="de-DE" sz="2400" dirty="0"/>
            </a:br>
            <a:r>
              <a:rPr lang="de-DE" sz="2400" dirty="0"/>
              <a:t>entweder </a:t>
            </a:r>
            <a:r>
              <a:rPr lang="de-DE" sz="2400" dirty="0">
                <a:solidFill>
                  <a:srgbClr val="FF0000"/>
                </a:solidFill>
              </a:rPr>
              <a:t>erstickend</a:t>
            </a:r>
            <a:r>
              <a:rPr lang="de-DE" sz="2400" dirty="0"/>
              <a:t> oder sind </a:t>
            </a:r>
            <a:r>
              <a:rPr lang="de-DE" sz="2400" dirty="0">
                <a:solidFill>
                  <a:srgbClr val="FF0000"/>
                </a:solidFill>
              </a:rPr>
              <a:t>ätzend</a:t>
            </a:r>
            <a:r>
              <a:rPr lang="de-DE" sz="2400" dirty="0"/>
              <a:t> oder </a:t>
            </a:r>
            <a:r>
              <a:rPr lang="de-DE" sz="2400" dirty="0">
                <a:solidFill>
                  <a:srgbClr val="FF0000"/>
                </a:solidFill>
              </a:rPr>
              <a:t>giftig</a:t>
            </a:r>
            <a:r>
              <a:rPr lang="de-DE" sz="2400" dirty="0"/>
              <a:t>!</a:t>
            </a:r>
          </a:p>
          <a:p>
            <a:pPr marL="240631" indent="-240631">
              <a:lnSpc>
                <a:spcPct val="100000"/>
              </a:lnSpc>
              <a:spcBef>
                <a:spcPts val="12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Besondere Vorsicht bei </a:t>
            </a:r>
            <a:r>
              <a:rPr lang="de-DE" sz="2400" dirty="0">
                <a:solidFill>
                  <a:srgbClr val="FF0000"/>
                </a:solidFill>
              </a:rPr>
              <a:t>geruchlosen</a:t>
            </a:r>
            <a:r>
              <a:rPr lang="de-DE" sz="2400" dirty="0"/>
              <a:t> Gasen (z.B. CO).</a:t>
            </a:r>
          </a:p>
          <a:p>
            <a:pPr marL="240631" indent="-240631">
              <a:lnSpc>
                <a:spcPct val="100000"/>
              </a:lnSpc>
              <a:spcBef>
                <a:spcPts val="12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Sauerstoffmangel wird </a:t>
            </a:r>
            <a:r>
              <a:rPr lang="de-DE" sz="2400" dirty="0">
                <a:solidFill>
                  <a:srgbClr val="FF0000"/>
                </a:solidFill>
              </a:rPr>
              <a:t>nicht</a:t>
            </a:r>
            <a:r>
              <a:rPr lang="de-DE" sz="2400" dirty="0"/>
              <a:t> wahrgenommen!</a:t>
            </a:r>
          </a:p>
          <a:p>
            <a:pPr marL="0" lvl="1" indent="228600">
              <a:lnSpc>
                <a:spcPct val="100000"/>
              </a:lnSpc>
              <a:spcBef>
                <a:spcPts val="12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Bewusstlosigkeit und Ersticken </a:t>
            </a:r>
            <a:r>
              <a:rPr lang="de-DE" dirty="0">
                <a:solidFill>
                  <a:srgbClr val="FF2600"/>
                </a:solidFill>
              </a:rPr>
              <a:t>ohne</a:t>
            </a:r>
            <a:r>
              <a:rPr lang="de-DE" dirty="0"/>
              <a:t> vorherige Anzeichen!</a:t>
            </a:r>
          </a:p>
          <a:p>
            <a:pPr marL="240631" indent="-240631">
              <a:lnSpc>
                <a:spcPct val="100000"/>
              </a:lnSpc>
              <a:spcBef>
                <a:spcPts val="12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/>
              <a:t>Sauerstoffgehalt von mehr als 23 Vol.-% zwar für den Körper ungefährlich, aber </a:t>
            </a:r>
            <a:r>
              <a:rPr lang="de-DE" sz="2400" dirty="0">
                <a:solidFill>
                  <a:srgbClr val="FF0000"/>
                </a:solidFill>
              </a:rPr>
              <a:t>Brandgefahr</a:t>
            </a:r>
            <a:r>
              <a:rPr lang="de-DE" sz="2400" dirty="0"/>
              <a:t>!</a:t>
            </a:r>
          </a:p>
          <a:p>
            <a:pPr marL="240631" indent="-240631">
              <a:lnSpc>
                <a:spcPct val="100000"/>
              </a:lnSpc>
              <a:spcBef>
                <a:spcPts val="1200"/>
              </a:spcBef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400" dirty="0">
                <a:solidFill>
                  <a:srgbClr val="FF0000"/>
                </a:solidFill>
              </a:rPr>
              <a:t>Achtung!</a:t>
            </a:r>
            <a:r>
              <a:rPr lang="de-DE" sz="2400" dirty="0"/>
              <a:t> Sauerstoffanreicherung in Kleidung!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2400" dirty="0"/>
          </a:p>
        </p:txBody>
      </p:sp>
      <p:pic>
        <p:nvPicPr>
          <p:cNvPr id="6" name="image.png" descr="image.png">
            <a:extLst>
              <a:ext uri="{FF2B5EF4-FFF2-40B4-BE49-F238E27FC236}">
                <a16:creationId xmlns:a16="http://schemas.microsoft.com/office/drawing/2014/main" id="{F7D03FC2-FF13-465B-955C-794DC0A8F50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4863" y="147638"/>
            <a:ext cx="2171700" cy="21717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5876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54B90-D0E6-4A3C-9C26-9AACE78EF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Laser: </a:t>
            </a:r>
            <a:r>
              <a:rPr lang="en-US" sz="4800" dirty="0" err="1">
                <a:latin typeface="Roboto" panose="02000000000000000000" pitchFamily="2" charset="0"/>
                <a:ea typeface="Roboto" panose="02000000000000000000" pitchFamily="2" charset="0"/>
              </a:rPr>
              <a:t>seeeeeeeehr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4800" dirty="0" err="1">
                <a:latin typeface="Roboto" panose="02000000000000000000" pitchFamily="2" charset="0"/>
                <a:ea typeface="Roboto" panose="02000000000000000000" pitchFamily="2" charset="0"/>
              </a:rPr>
              <a:t>abgespeckt</a:t>
            </a:r>
            <a:r>
              <a:rPr lang="en-US" sz="4800" dirty="0">
                <a:latin typeface="Roboto" panose="02000000000000000000" pitchFamily="2" charset="0"/>
                <a:ea typeface="Roboto" panose="02000000000000000000" pitchFamily="2" charset="0"/>
              </a:rPr>
              <a:t>!</a:t>
            </a:r>
          </a:p>
        </p:txBody>
      </p:sp>
      <p:pic>
        <p:nvPicPr>
          <p:cNvPr id="4" name="image.png" descr="image.png">
            <a:extLst>
              <a:ext uri="{FF2B5EF4-FFF2-40B4-BE49-F238E27FC236}">
                <a16:creationId xmlns:a16="http://schemas.microsoft.com/office/drawing/2014/main" id="{832CB891-9CB1-4F4E-8D4B-0AA15613D62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000" y="874861"/>
            <a:ext cx="5461000" cy="47355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.jpg" descr="image.jpg">
            <a:extLst>
              <a:ext uri="{FF2B5EF4-FFF2-40B4-BE49-F238E27FC236}">
                <a16:creationId xmlns:a16="http://schemas.microsoft.com/office/drawing/2014/main" id="{25BC91FD-7565-42AD-AB23-8AE91DD04F9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59624" y="1628774"/>
            <a:ext cx="3355976" cy="360045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http://news.3msafety.de">
            <a:extLst>
              <a:ext uri="{FF2B5EF4-FFF2-40B4-BE49-F238E27FC236}">
                <a16:creationId xmlns:a16="http://schemas.microsoft.com/office/drawing/2014/main" id="{BDA25DEB-1A03-47B0-98C8-9219C5BC3EA2}"/>
              </a:ext>
            </a:extLst>
          </p:cNvPr>
          <p:cNvSpPr txBox="1"/>
          <p:nvPr/>
        </p:nvSpPr>
        <p:spPr>
          <a:xfrm>
            <a:off x="8837612" y="5229225"/>
            <a:ext cx="1700891" cy="26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1800"/>
            </a:pPr>
            <a:r>
              <a:rPr sz="1200" dirty="0"/>
              <a:t>http://news.3msafety.de</a:t>
            </a:r>
          </a:p>
        </p:txBody>
      </p:sp>
    </p:spTree>
    <p:extLst>
      <p:ext uri="{BB962C8B-B14F-4D97-AF65-F5344CB8AC3E}">
        <p14:creationId xmlns:p14="http://schemas.microsoft.com/office/powerpoint/2010/main" val="9693729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3FB57D-15DA-4BDF-B464-5620749B4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Gefahren von Laserstrahlen und -anlagen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5A731B-162F-46B1-91E2-0BDA1F7FA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266" y="970844"/>
            <a:ext cx="10857089" cy="5102578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Direkt:</a:t>
            </a:r>
            <a:endParaRPr lang="de-DE" sz="1400" dirty="0"/>
          </a:p>
          <a:p>
            <a:pPr lvl="1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direkter oder reflektierter Strahl</a:t>
            </a:r>
          </a:p>
          <a:p>
            <a:pPr lvl="1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Gefahr für Auge und/oder Haut </a:t>
            </a:r>
            <a:r>
              <a:rPr lang="de-DE" dirty="0">
                <a:sym typeface="Wingdings" panose="05000000000000000000" pitchFamily="2" charset="2"/>
              </a:rPr>
              <a:t> Laserschutzbrille!</a:t>
            </a:r>
            <a:endParaRPr lang="de-DE" dirty="0"/>
          </a:p>
          <a:p>
            <a:pPr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Indirekt:</a:t>
            </a:r>
          </a:p>
          <a:p>
            <a:pPr lvl="1"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Gefahren, die von der </a:t>
            </a:r>
            <a:r>
              <a:rPr lang="de-DE" b="1" dirty="0"/>
              <a:t>Anlage</a:t>
            </a:r>
            <a:r>
              <a:rPr lang="de-DE" dirty="0"/>
              <a:t> ausgehen: z.B. giftige Laserfarbstoffe, Hochspannung,...</a:t>
            </a:r>
          </a:p>
          <a:p>
            <a:pPr lvl="1"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Gefahren, die von der </a:t>
            </a:r>
            <a:r>
              <a:rPr lang="de-DE" b="1" dirty="0"/>
              <a:t>Anwendung</a:t>
            </a:r>
            <a:r>
              <a:rPr lang="de-DE" dirty="0"/>
              <a:t> ausgehen: z.B. Brandgefahr</a:t>
            </a:r>
          </a:p>
          <a:p>
            <a:pPr lvl="1"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Vergiftungsgefahr</a:t>
            </a:r>
          </a:p>
          <a:p>
            <a:pPr lvl="1"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dirty="0"/>
          </a:p>
          <a:p>
            <a:pPr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Durchführungsanweisung</a:t>
            </a:r>
          </a:p>
          <a:p>
            <a:pPr lvl="1">
              <a:lnSpc>
                <a:spcPct val="110000"/>
              </a:lnSpc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Besteht der (begründete) </a:t>
            </a:r>
            <a:r>
              <a:rPr lang="de-DE" b="1" dirty="0">
                <a:solidFill>
                  <a:srgbClr val="FF2600"/>
                </a:solidFill>
              </a:rPr>
              <a:t>Verdacht</a:t>
            </a:r>
            <a:r>
              <a:rPr lang="de-DE" dirty="0"/>
              <a:t>, dass eine Bestrahlung mit Laserstrahlung erfolgt ist und die maximal zulässige Bestrahlung überschritten worden sein könnte, ist ein Augenarzt aufzusuchen.</a:t>
            </a:r>
          </a:p>
          <a:p>
            <a:pPr lvl="1"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Augenklinik Darmstadt = Eberstadt (06151 </a:t>
            </a:r>
            <a:r>
              <a:rPr lang="de-DE" dirty="0">
                <a:solidFill>
                  <a:srgbClr val="FF0000"/>
                </a:solidFill>
              </a:rPr>
              <a:t>107-0</a:t>
            </a:r>
            <a:r>
              <a:rPr lang="de-DE" dirty="0"/>
              <a:t>)</a:t>
            </a:r>
          </a:p>
          <a:p>
            <a:pPr lvl="1">
              <a:buClr>
                <a:srgbClr val="000000"/>
              </a:buClr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75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>
            <a:extLst>
              <a:ext uri="{FF2B5EF4-FFF2-40B4-BE49-F238E27FC236}">
                <a16:creationId xmlns:a16="http://schemas.microsoft.com/office/drawing/2014/main" id="{FF4693E0-17A8-4232-8497-AFFCD755333D}"/>
              </a:ext>
            </a:extLst>
          </p:cNvPr>
          <p:cNvSpPr/>
          <p:nvPr/>
        </p:nvSpPr>
        <p:spPr>
          <a:xfrm>
            <a:off x="10591917" y="110126"/>
            <a:ext cx="1460504" cy="6663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1F71CC8-E76F-4667-A892-8A3B4D7D9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Raumaufteilung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8BD0618-169C-4AB0-A97D-33A8AC5013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4597" y="301151"/>
            <a:ext cx="11162805" cy="537954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7243610-7BC6-4136-9BB8-1E81667D07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3282" y="2904639"/>
            <a:ext cx="407249" cy="407249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A0D39090-8CEF-4A22-A653-8894504F89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7528" y="5109747"/>
            <a:ext cx="516367" cy="254936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16AF192C-F7A7-48F8-BC92-B09584771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4224" y="3800522"/>
            <a:ext cx="407249" cy="407249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B898F84E-4C57-4E04-9781-E3CBDDC6D8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4292" y="5121623"/>
            <a:ext cx="516367" cy="254936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E90A718F-67FA-4555-B082-14B3470A85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288" y="4403048"/>
            <a:ext cx="418912" cy="686742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32550B51-D0AF-419E-AF42-FFB4EBE8C9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835" y="3596330"/>
            <a:ext cx="418912" cy="686742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281E7BD5-99F2-4313-915C-9B24C93925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610" y="1392747"/>
            <a:ext cx="418912" cy="686742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062D5023-4A42-4302-B842-16BD0D3B99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98" y="3150902"/>
            <a:ext cx="418912" cy="686742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0B74F0AB-A907-43D3-A155-89E4F1458D8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713" y="4867031"/>
            <a:ext cx="418912" cy="686742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51E20A07-88DE-4938-B2AC-34B9ADBA807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879" y="4655051"/>
            <a:ext cx="418912" cy="68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96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F08DCA2C-DDD4-4057-9E8F-93026D907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61158"/>
            <a:ext cx="10515600" cy="1087338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800" dirty="0">
                <a:latin typeface="Roboto" panose="02000000000000000000" pitchFamily="2" charset="0"/>
                <a:ea typeface="Roboto" panose="02000000000000000000" pitchFamily="2" charset="0"/>
              </a:rPr>
              <a:t>Fragen? Gerne auch per </a:t>
            </a:r>
            <a:r>
              <a:rPr lang="de-DE" sz="4800" dirty="0" err="1">
                <a:latin typeface="Roboto" panose="02000000000000000000" pitchFamily="2" charset="0"/>
                <a:ea typeface="Roboto" panose="02000000000000000000" pitchFamily="2" charset="0"/>
              </a:rPr>
              <a:t>Slack</a:t>
            </a:r>
            <a:r>
              <a:rPr lang="de-DE" sz="4800" dirty="0">
                <a:latin typeface="Roboto" panose="02000000000000000000" pitchFamily="2" charset="0"/>
                <a:ea typeface="Roboto" panose="02000000000000000000" pitchFamily="2" charset="0"/>
              </a:rPr>
              <a:t> an den Sicherheitsbeauftragten</a:t>
            </a:r>
            <a:endParaRPr lang="en-US" sz="48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15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C7B5BE29-CD34-417C-A396-E2273AC39B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15" r="57127"/>
          <a:stretch/>
        </p:blipFill>
        <p:spPr>
          <a:xfrm>
            <a:off x="0" y="0"/>
            <a:ext cx="2202873" cy="5725392"/>
          </a:xfrm>
          <a:prstGeom prst="rect">
            <a:avLst/>
          </a:prstGeom>
        </p:spPr>
      </p:pic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880571D9-D994-4D86-A636-8117D87CF75A}"/>
              </a:ext>
            </a:extLst>
          </p:cNvPr>
          <p:cNvSpPr/>
          <p:nvPr/>
        </p:nvSpPr>
        <p:spPr>
          <a:xfrm>
            <a:off x="732846" y="2223655"/>
            <a:ext cx="5008418" cy="1797627"/>
          </a:xfrm>
          <a:prstGeom prst="roundRect">
            <a:avLst>
              <a:gd name="adj" fmla="val 0"/>
            </a:avLst>
          </a:prstGeom>
          <a:solidFill>
            <a:srgbClr val="63B936"/>
          </a:solidFill>
          <a:ln>
            <a:solidFill>
              <a:srgbClr val="63B936"/>
            </a:solidFill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latin typeface="Roboto" panose="02000000000000000000" pitchFamily="2" charset="0"/>
                <a:ea typeface="Roboto" panose="02000000000000000000" pitchFamily="2" charset="0"/>
              </a:rPr>
              <a:t>Ausfüllen &amp; Unterzeichnen lassen </a:t>
            </a:r>
          </a:p>
          <a:p>
            <a:pPr algn="ctr"/>
            <a:r>
              <a:rPr lang="de-DE" sz="2800" dirty="0">
                <a:latin typeface="Roboto" panose="02000000000000000000" pitchFamily="2" charset="0"/>
                <a:ea typeface="Roboto" panose="02000000000000000000" pitchFamily="2" charset="0"/>
              </a:rPr>
              <a:t>des Einweisungszettels </a:t>
            </a:r>
          </a:p>
          <a:p>
            <a:pPr algn="ctr"/>
            <a:r>
              <a:rPr lang="de-DE" sz="2800" dirty="0">
                <a:latin typeface="Roboto" panose="02000000000000000000" pitchFamily="2" charset="0"/>
                <a:ea typeface="Roboto" panose="02000000000000000000" pitchFamily="2" charset="0"/>
              </a:rPr>
              <a:t>nicht vergessen!</a:t>
            </a:r>
            <a:endParaRPr lang="en-US" sz="28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7D47CCE-71E6-48FA-B59D-08439C0BD1A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1143" y="406647"/>
            <a:ext cx="4030275" cy="572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4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FA24CF-5F55-407B-AE77-DF3DFE800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Verantwortlichkeiten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4261F7-0866-4813-9E73-742D9A484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3813"/>
            <a:ext cx="12192000" cy="6004187"/>
          </a:xfrm>
          <a:noFill/>
        </p:spPr>
        <p:txBody>
          <a:bodyPr lIns="216000" tIns="216000" rIns="288000" bIns="216000">
            <a:normAutofit/>
          </a:bodyPr>
          <a:lstStyle/>
          <a:p>
            <a:r>
              <a:rPr lang="de-DE" sz="2000" b="1" dirty="0"/>
              <a:t>Vorstand</a:t>
            </a:r>
          </a:p>
          <a:p>
            <a:pPr lvl="1"/>
            <a:r>
              <a:rPr lang="de-DE" sz="2000" dirty="0"/>
              <a:t>Führung des Vereins im Sinne der Mitglieder</a:t>
            </a:r>
          </a:p>
          <a:p>
            <a:pPr lvl="1"/>
            <a:r>
              <a:rPr lang="de-DE" sz="2000" dirty="0"/>
              <a:t>Daniel Herrmann (Vorsitzender), Daniel Gasch (Verwaltung), Ansgar Schaefer (Raum- &amp; Sicherheitsbeauftragter)</a:t>
            </a:r>
          </a:p>
          <a:p>
            <a:pPr>
              <a:spcBef>
                <a:spcPts val="1800"/>
              </a:spcBef>
            </a:pPr>
            <a:r>
              <a:rPr lang="de-DE" sz="2000" b="1" dirty="0"/>
              <a:t>Bereichsleiter</a:t>
            </a:r>
          </a:p>
          <a:p>
            <a:pPr lvl="1"/>
            <a:r>
              <a:rPr lang="de-DE" sz="2000" dirty="0"/>
              <a:t>Ansprechpartner &amp; Organisation für entsprechende Bereiche (Anschaffungen, …)</a:t>
            </a:r>
          </a:p>
          <a:p>
            <a:pPr lvl="1"/>
            <a:r>
              <a:rPr lang="de-DE" sz="2000" dirty="0"/>
              <a:t>Siehe Liste im Eingangsbereich</a:t>
            </a:r>
          </a:p>
          <a:p>
            <a:pPr>
              <a:spcBef>
                <a:spcPts val="1800"/>
              </a:spcBef>
            </a:pPr>
            <a:r>
              <a:rPr lang="de-DE" sz="2000" b="1" dirty="0"/>
              <a:t>Einweiser</a:t>
            </a:r>
          </a:p>
          <a:p>
            <a:pPr lvl="1"/>
            <a:r>
              <a:rPr lang="de-DE" sz="2000" dirty="0"/>
              <a:t>Betreuer der speziellen Sicherheitsunterweisungen </a:t>
            </a:r>
          </a:p>
          <a:p>
            <a:pPr lvl="1"/>
            <a:r>
              <a:rPr lang="de-DE" sz="2000" dirty="0"/>
              <a:t>Qualifikation durch spezielle Einweisung &amp; Freigabe durch Vorstand</a:t>
            </a:r>
          </a:p>
          <a:p>
            <a:pPr lvl="1"/>
            <a:r>
              <a:rPr lang="de-DE" sz="2000" dirty="0"/>
              <a:t>Siehe Liste im Eingangsbereich</a:t>
            </a:r>
          </a:p>
          <a:p>
            <a:pPr marL="0" indent="0">
              <a:spcBef>
                <a:spcPts val="1800"/>
              </a:spcBef>
              <a:buNone/>
              <a:defRPr sz="24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de-DE" sz="2000" dirty="0"/>
              <a:t>   </a:t>
            </a:r>
            <a:r>
              <a:rPr lang="de-DE" sz="2000" b="1" dirty="0">
                <a:latin typeface="Roboto "/>
              </a:rPr>
              <a:t>ABER: Alle Mitglieder tragen Verantwortung!</a:t>
            </a:r>
          </a:p>
          <a:p>
            <a:pPr marL="0" indent="0"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833188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199B41-3F99-40D5-9B4D-21786F165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Haftung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129BE1-C691-4130-BA49-56D389CBB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9714"/>
            <a:ext cx="12192000" cy="4632441"/>
          </a:xfrm>
        </p:spPr>
        <p:txBody>
          <a:bodyPr lIns="216000" rIns="288000"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Wenn der Verein der „Verkehrssicherungs-Pflicht“ nicht nachgekommen ist, haftet der Verein</a:t>
            </a:r>
          </a:p>
          <a:p>
            <a:pPr>
              <a:lnSpc>
                <a:spcPct val="110000"/>
              </a:lnSpc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Vereinshaftpflicht: Verein offener Werkstätten www.offene-werkstaetten.org</a:t>
            </a:r>
          </a:p>
          <a:p>
            <a:pPr>
              <a:lnSpc>
                <a:spcPct val="110000"/>
              </a:lnSpc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Vorstandsversicherung: VBG: Versicherung für Ehrenamtliche</a:t>
            </a:r>
          </a:p>
          <a:p>
            <a:pPr>
              <a:lnSpc>
                <a:spcPct val="110000"/>
              </a:lnSpc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Bei unsachgemäßem Umgang, grob fahrlässigem oder Vorsätzlichem Verhalten: </a:t>
            </a:r>
            <a:r>
              <a:rPr lang="de-DE" dirty="0">
                <a:solidFill>
                  <a:srgbClr val="FF0000"/>
                </a:solidFill>
              </a:rPr>
              <a:t>IHR</a:t>
            </a:r>
            <a:r>
              <a:rPr lang="de-DE" dirty="0"/>
              <a:t>!</a:t>
            </a:r>
          </a:p>
          <a:p>
            <a:pPr>
              <a:lnSpc>
                <a:spcPct val="110000"/>
              </a:lnSpc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Deshalb</a:t>
            </a:r>
            <a:r>
              <a:rPr lang="de-DE" b="1" dirty="0"/>
              <a:t>: Haftungsausschluss</a:t>
            </a:r>
            <a:r>
              <a:rPr lang="de-DE" dirty="0"/>
              <a:t> muss von jedem Besucher/Mitglied/… unterzeichnet und beachtet werden! </a:t>
            </a:r>
            <a:r>
              <a:rPr lang="de-DE" dirty="0">
                <a:solidFill>
                  <a:srgbClr val="FF0000"/>
                </a:solidFill>
              </a:rPr>
              <a:t>(KEIN BLEISTIFT!!!)</a:t>
            </a:r>
          </a:p>
          <a:p>
            <a:pPr>
              <a:lnSpc>
                <a:spcPct val="110000"/>
              </a:lnSpc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/>
              <a:t>Rechtsfolgen</a:t>
            </a:r>
            <a:r>
              <a:rPr lang="de-DE" dirty="0"/>
              <a:t> bei Pflichtverletzung / Verstoß gegen AGBs, Hausordnung, geltendes Recht: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Vereinsintern: Sperrung der Schlüsselkarte, Ausschluss aus dem Verein, Hausverbot, …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Regress: z.B. Krankenkasse / Unfallkasse der geschädigten Person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Zivilrechtlich: Schadensersatz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Ordnungswidrigkeit: Verwarnung, Bußgeld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/>
              <a:t>Strafrechtlich: Geld- oder Freiheitsstrafe</a:t>
            </a:r>
          </a:p>
        </p:txBody>
      </p:sp>
    </p:spTree>
    <p:extLst>
      <p:ext uri="{BB962C8B-B14F-4D97-AF65-F5344CB8AC3E}">
        <p14:creationId xmlns:p14="http://schemas.microsoft.com/office/powerpoint/2010/main" val="222165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D66D9C-E247-4F2A-9797-8F0EA8864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Pflichten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0D710E-4267-42FA-BF52-836FEB854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065" y="561925"/>
            <a:ext cx="11877869" cy="5962261"/>
          </a:xfrm>
          <a:noFill/>
        </p:spPr>
        <p:txBody>
          <a:bodyPr lIns="216000" tIns="144000" rIns="288000">
            <a:noAutofit/>
          </a:bodyPr>
          <a:lstStyle/>
          <a:p>
            <a:pPr marL="240631" indent="-240631">
              <a:lnSpc>
                <a:spcPct val="10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000" dirty="0">
                <a:solidFill>
                  <a:srgbClr val="FF0000"/>
                </a:solidFill>
              </a:rPr>
              <a:t>VOR</a:t>
            </a:r>
            <a:r>
              <a:rPr lang="de-DE" sz="2000" dirty="0"/>
              <a:t> Tätigkeitsaufnahme mit der „Infrastruktur“ des Makerspace vertraut machen!</a:t>
            </a:r>
          </a:p>
          <a:p>
            <a:pPr marL="240631" indent="-240631">
              <a:lnSpc>
                <a:spcPct val="10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000" b="1" dirty="0"/>
              <a:t>Hausordnung,</a:t>
            </a:r>
            <a:r>
              <a:rPr lang="de-DE" sz="2000" dirty="0"/>
              <a:t> </a:t>
            </a:r>
            <a:r>
              <a:rPr lang="de-DE" sz="2000" b="1" dirty="0"/>
              <a:t>AGBs</a:t>
            </a:r>
            <a:r>
              <a:rPr lang="de-DE" sz="2000" dirty="0"/>
              <a:t>, </a:t>
            </a:r>
            <a:r>
              <a:rPr lang="de-DE" sz="2000" b="1" dirty="0"/>
              <a:t>Betriebsanweisungen</a:t>
            </a:r>
            <a:r>
              <a:rPr lang="de-DE" sz="2000" dirty="0"/>
              <a:t> beachten!</a:t>
            </a:r>
          </a:p>
          <a:p>
            <a:pPr marL="240631" indent="-240631">
              <a:lnSpc>
                <a:spcPct val="100000"/>
              </a:lnSpc>
              <a:buSzPct val="100000"/>
              <a:defRPr sz="2400"/>
            </a:pPr>
            <a:r>
              <a:rPr lang="de-DE" sz="2000" dirty="0"/>
              <a:t>Betriebs- &amp; Sicherheitsanweisungen müssen befolgt werden!</a:t>
            </a:r>
          </a:p>
          <a:p>
            <a:pPr lvl="1" indent="-114300">
              <a:lnSpc>
                <a:spcPct val="100000"/>
              </a:lnSpc>
              <a:defRPr sz="2400"/>
            </a:pPr>
            <a:r>
              <a:rPr lang="de-DE" sz="2000" dirty="0"/>
              <a:t> Ausnahme: wenn Weisungen sicherheitswidrig sind</a:t>
            </a:r>
          </a:p>
          <a:p>
            <a:pPr lvl="1" indent="-114300">
              <a:lnSpc>
                <a:spcPct val="100000"/>
              </a:lnSpc>
              <a:defRPr sz="2400"/>
            </a:pPr>
            <a:r>
              <a:rPr lang="de-DE" sz="2000" dirty="0"/>
              <a:t> Bei Zuwiderhandlung drohen rechtliche und vereinsinterne Konsequenzen</a:t>
            </a:r>
          </a:p>
          <a:p>
            <a:pPr marL="240631" indent="-240631">
              <a:lnSpc>
                <a:spcPct val="100000"/>
              </a:lnSpc>
              <a:buSzPct val="100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000" dirty="0"/>
              <a:t>Im Zweifelsfall IMMER um Hilfe bitten (andere Mitglieder, Bereichsleiter, Vorstand)!</a:t>
            </a:r>
          </a:p>
          <a:p>
            <a:pPr marL="240631" indent="-240631">
              <a:lnSpc>
                <a:spcPct val="100000"/>
              </a:lnSpc>
              <a:buSzPct val="100000"/>
              <a:defRPr sz="2400"/>
            </a:pPr>
            <a:r>
              <a:rPr lang="de-DE" sz="2000" dirty="0"/>
              <a:t>Notfälle &amp; Sicherheitsmängel müssen </a:t>
            </a:r>
            <a:r>
              <a:rPr lang="de-DE" sz="2000" dirty="0" err="1"/>
              <a:t>unverzügl</a:t>
            </a:r>
            <a:r>
              <a:rPr lang="de-DE" sz="2000" dirty="0"/>
              <a:t>. an den Vorstand gemeldet werden!</a:t>
            </a:r>
            <a:br>
              <a:rPr lang="de-DE" sz="2000" u="sng" dirty="0"/>
            </a:br>
            <a:r>
              <a:rPr lang="de-DE" sz="2000" dirty="0"/>
              <a:t>Sicherheitsmängel müssen </a:t>
            </a:r>
            <a:r>
              <a:rPr lang="de-DE" sz="2000" dirty="0" err="1"/>
              <a:t>unverzügl</a:t>
            </a:r>
            <a:r>
              <a:rPr lang="de-DE" sz="2000" dirty="0"/>
              <a:t>. gekennzeichnet oder ggf. selbst beseitigt werden!</a:t>
            </a:r>
            <a:endParaRPr lang="de-DE" sz="2000" dirty="0">
              <a:solidFill>
                <a:schemeClr val="bg1">
                  <a:lumMod val="50000"/>
                </a:schemeClr>
              </a:solidFill>
            </a:endParaRPr>
          </a:p>
          <a:p>
            <a:pPr marL="240631" indent="-240631">
              <a:lnSpc>
                <a:spcPct val="100000"/>
              </a:lnSpc>
              <a:buSzPct val="100000"/>
              <a:defRPr sz="2400"/>
            </a:pPr>
            <a:r>
              <a:rPr lang="de-DE" sz="2000" dirty="0"/>
              <a:t>Arbeitsstoffe, Maschinen, Geräte, Werkzeuge… dürfen nur bestimmungsgemäß &amp; nach entsprechender Sicherheitsunterweisung eingesetzt werden.</a:t>
            </a:r>
          </a:p>
          <a:p>
            <a:pPr marL="697831" lvl="1" indent="-240631">
              <a:lnSpc>
                <a:spcPct val="100000"/>
              </a:lnSpc>
              <a:buSzPct val="100000"/>
              <a:defRPr sz="2400"/>
            </a:pPr>
            <a:r>
              <a:rPr lang="de-DE" sz="2000" dirty="0"/>
              <a:t>Selbst informieren: welche Geräte benötigen eine spezielle Sicherheitsunterweisung</a:t>
            </a:r>
          </a:p>
          <a:p>
            <a:pPr marL="240631" indent="-240631">
              <a:lnSpc>
                <a:spcPct val="100000"/>
              </a:lnSpc>
              <a:buSzPct val="100000"/>
              <a:defRPr sz="2400"/>
            </a:pPr>
            <a:r>
              <a:rPr lang="de-DE" sz="2000" dirty="0"/>
              <a:t>(Persönliche) Schutzausrüstung muss verwendet werden! </a:t>
            </a:r>
            <a:br>
              <a:rPr lang="de-DE" sz="2000" dirty="0"/>
            </a:br>
            <a:r>
              <a:rPr lang="de-DE" sz="2000" dirty="0">
                <a:sym typeface="Wingdings" panose="05000000000000000000" pitchFamily="2" charset="2"/>
              </a:rPr>
              <a:t> </a:t>
            </a:r>
            <a:r>
              <a:rPr lang="de-DE" sz="2000" dirty="0"/>
              <a:t>Geeignete Kleidung &amp; Schuhe tragen! Keine offenen Schuhe im kompletten Makerspace!</a:t>
            </a:r>
            <a:br>
              <a:rPr lang="de-DE" sz="2000" dirty="0"/>
            </a:br>
            <a:r>
              <a:rPr lang="de-DE" sz="2000" dirty="0">
                <a:sym typeface="Wingdings" panose="05000000000000000000" pitchFamily="2" charset="2"/>
              </a:rPr>
              <a:t> </a:t>
            </a:r>
            <a:r>
              <a:rPr lang="de-DE" sz="2000" dirty="0"/>
              <a:t>Sicherheitsschuhe / -überzieher in den markierten Bereichen (mind. S1, besser S1P)!</a:t>
            </a:r>
          </a:p>
        </p:txBody>
      </p:sp>
      <p:sp>
        <p:nvSpPr>
          <p:cNvPr id="5" name="Sprechblase: oval 4">
            <a:extLst>
              <a:ext uri="{FF2B5EF4-FFF2-40B4-BE49-F238E27FC236}">
                <a16:creationId xmlns:a16="http://schemas.microsoft.com/office/drawing/2014/main" id="{9C9953ED-4060-4943-AC1B-DC5108E1DBEE}"/>
              </a:ext>
            </a:extLst>
          </p:cNvPr>
          <p:cNvSpPr/>
          <p:nvPr/>
        </p:nvSpPr>
        <p:spPr>
          <a:xfrm>
            <a:off x="7980679" y="1725546"/>
            <a:ext cx="3781778" cy="1817509"/>
          </a:xfrm>
          <a:prstGeom prst="wedgeEllipseCallout">
            <a:avLst>
              <a:gd name="adj1" fmla="val -121532"/>
              <a:gd name="adj2" fmla="val 82032"/>
            </a:avLst>
          </a:prstGeom>
          <a:solidFill>
            <a:srgbClr val="63B93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latin typeface="Roboto" panose="02000000000000000000" pitchFamily="2" charset="0"/>
                <a:ea typeface="Roboto" panose="02000000000000000000" pitchFamily="2" charset="0"/>
              </a:rPr>
              <a:t>Für Besucher sind welche vorhanden </a:t>
            </a:r>
            <a:r>
              <a:rPr lang="de-DE" sz="2800" dirty="0">
                <a:latin typeface="Roboto" panose="02000000000000000000" pitchFamily="2" charset="0"/>
                <a:ea typeface="Roboto" panose="02000000000000000000" pitchFamily="2" charset="0"/>
                <a:sym typeface="Wingdings" panose="05000000000000000000" pitchFamily="2" charset="2"/>
              </a:rPr>
              <a:t></a:t>
            </a:r>
            <a:endParaRPr lang="en-US" sz="28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14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83002D-64B1-4A69-AD60-9B89441EE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238368" y="911970"/>
            <a:ext cx="10515600" cy="1087338"/>
          </a:xfrm>
        </p:spPr>
        <p:txBody>
          <a:bodyPr/>
          <a:lstStyle/>
          <a:p>
            <a:r>
              <a:rPr lang="de-DE" dirty="0"/>
              <a:t>Kleiderordnung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F9ECD8-4C4E-45FB-9FAA-6CA97013C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789" y="1105594"/>
            <a:ext cx="10515600" cy="4351338"/>
          </a:xfrm>
        </p:spPr>
        <p:txBody>
          <a:bodyPr/>
          <a:lstStyle/>
          <a:p>
            <a:r>
              <a:rPr lang="de-DE" dirty="0"/>
              <a:t>In allen Arbeitsflächen außer Gemeinschaft, Elektronik, 3D-Druck und Töpfern: Sicherheitsschuhe anziehen!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D144471-57F9-4551-947C-9067312DCE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59438" y="1594692"/>
            <a:ext cx="9029232" cy="4351338"/>
          </a:xfrm>
          <a:prstGeom prst="rect">
            <a:avLst/>
          </a:prstGeom>
        </p:spPr>
      </p:pic>
      <p:pic>
        <p:nvPicPr>
          <p:cNvPr id="1026" name="Picture 2" descr="Suchergebnis auf Amazon.de für: Gebotszeichen: Baumarkt">
            <a:extLst>
              <a:ext uri="{FF2B5EF4-FFF2-40B4-BE49-F238E27FC236}">
                <a16:creationId xmlns:a16="http://schemas.microsoft.com/office/drawing/2014/main" id="{D7FBBEF4-F57E-4935-93B3-1080F36D9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24" y="2955367"/>
            <a:ext cx="2143125" cy="2133600"/>
          </a:xfrm>
          <a:prstGeom prst="rect">
            <a:avLst/>
          </a:prstGeom>
          <a:solidFill>
            <a:srgbClr val="FF0000"/>
          </a:solidFill>
        </p:spPr>
      </p:pic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874B93EC-76D0-412E-A10B-74552DE2B5FD}"/>
              </a:ext>
            </a:extLst>
          </p:cNvPr>
          <p:cNvCxnSpPr>
            <a:cxnSpLocks/>
          </p:cNvCxnSpPr>
          <p:nvPr/>
        </p:nvCxnSpPr>
        <p:spPr>
          <a:xfrm>
            <a:off x="9069859" y="3080951"/>
            <a:ext cx="221881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A45B2296-F641-4469-880C-A967942F9728}"/>
              </a:ext>
            </a:extLst>
          </p:cNvPr>
          <p:cNvCxnSpPr>
            <a:cxnSpLocks/>
          </p:cNvCxnSpPr>
          <p:nvPr/>
        </p:nvCxnSpPr>
        <p:spPr>
          <a:xfrm>
            <a:off x="3435177" y="3080951"/>
            <a:ext cx="50044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A07B9929-8E88-4585-9905-F300559CFF2A}"/>
              </a:ext>
            </a:extLst>
          </p:cNvPr>
          <p:cNvCxnSpPr>
            <a:cxnSpLocks/>
          </p:cNvCxnSpPr>
          <p:nvPr/>
        </p:nvCxnSpPr>
        <p:spPr>
          <a:xfrm>
            <a:off x="3593756" y="5729416"/>
            <a:ext cx="50044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0BCFED8A-3C30-49AE-B00B-B80E4DC6558C}"/>
              </a:ext>
            </a:extLst>
          </p:cNvPr>
          <p:cNvCxnSpPr>
            <a:cxnSpLocks/>
          </p:cNvCxnSpPr>
          <p:nvPr/>
        </p:nvCxnSpPr>
        <p:spPr>
          <a:xfrm>
            <a:off x="3435177" y="3080951"/>
            <a:ext cx="0" cy="153261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615E0EEB-116B-424D-831D-86214CD4B054}"/>
              </a:ext>
            </a:extLst>
          </p:cNvPr>
          <p:cNvCxnSpPr>
            <a:cxnSpLocks/>
          </p:cNvCxnSpPr>
          <p:nvPr/>
        </p:nvCxnSpPr>
        <p:spPr>
          <a:xfrm flipH="1">
            <a:off x="3435177" y="4600310"/>
            <a:ext cx="5634682" cy="342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0CC1138-8D5A-486C-BD23-5D68A2E2DB45}"/>
              </a:ext>
            </a:extLst>
          </p:cNvPr>
          <p:cNvCxnSpPr>
            <a:cxnSpLocks/>
          </p:cNvCxnSpPr>
          <p:nvPr/>
        </p:nvCxnSpPr>
        <p:spPr>
          <a:xfrm flipH="1">
            <a:off x="8477765" y="1594692"/>
            <a:ext cx="6179" cy="135792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EC7B3D55-06C0-4B2D-AB07-8951FD0E10DF}"/>
              </a:ext>
            </a:extLst>
          </p:cNvPr>
          <p:cNvCxnSpPr>
            <a:cxnSpLocks/>
          </p:cNvCxnSpPr>
          <p:nvPr/>
        </p:nvCxnSpPr>
        <p:spPr>
          <a:xfrm flipV="1">
            <a:off x="8477765" y="1594692"/>
            <a:ext cx="2810905" cy="3332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C5AE4888-E57A-46C1-BA6F-5AD83E2AF982}"/>
              </a:ext>
            </a:extLst>
          </p:cNvPr>
          <p:cNvCxnSpPr>
            <a:cxnSpLocks/>
          </p:cNvCxnSpPr>
          <p:nvPr/>
        </p:nvCxnSpPr>
        <p:spPr>
          <a:xfrm>
            <a:off x="3593756" y="4944363"/>
            <a:ext cx="488400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70723011-DB58-4715-B412-79F8640C1E8C}"/>
              </a:ext>
            </a:extLst>
          </p:cNvPr>
          <p:cNvCxnSpPr>
            <a:cxnSpLocks/>
          </p:cNvCxnSpPr>
          <p:nvPr/>
        </p:nvCxnSpPr>
        <p:spPr>
          <a:xfrm>
            <a:off x="11251855" y="1628015"/>
            <a:ext cx="0" cy="14529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E6354B2E-49BD-4214-AC85-C93D055654B4}"/>
              </a:ext>
            </a:extLst>
          </p:cNvPr>
          <p:cNvCxnSpPr>
            <a:cxnSpLocks/>
          </p:cNvCxnSpPr>
          <p:nvPr/>
        </p:nvCxnSpPr>
        <p:spPr>
          <a:xfrm>
            <a:off x="9069859" y="3080951"/>
            <a:ext cx="0" cy="153261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el 6">
            <a:extLst>
              <a:ext uri="{FF2B5EF4-FFF2-40B4-BE49-F238E27FC236}">
                <a16:creationId xmlns:a16="http://schemas.microsoft.com/office/drawing/2014/main" id="{11BCB09E-3A16-4E41-890E-7DD41CC14BE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87338"/>
          </a:xfrm>
          <a:prstGeom prst="rect">
            <a:avLst/>
          </a:prstGeom>
        </p:spPr>
        <p:txBody>
          <a:bodyPr vert="horz" lIns="180000" tIns="18000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+mj-cs"/>
              </a:defRPr>
            </a:lvl1pPr>
          </a:lstStyle>
          <a:p>
            <a:r>
              <a:rPr lang="de-DE" dirty="0"/>
              <a:t>Kleiderordnung: Sicherheitsschuhe</a:t>
            </a:r>
          </a:p>
        </p:txBody>
      </p:sp>
    </p:spTree>
    <p:extLst>
      <p:ext uri="{BB962C8B-B14F-4D97-AF65-F5344CB8AC3E}">
        <p14:creationId xmlns:p14="http://schemas.microsoft.com/office/powerpoint/2010/main" val="1073079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12ECFFA-B88C-46D0-89AC-6FD033A99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87338"/>
          </a:xfrm>
        </p:spPr>
        <p:txBody>
          <a:bodyPr/>
          <a:lstStyle/>
          <a:p>
            <a:r>
              <a:rPr lang="de-DE" dirty="0"/>
              <a:t>Kleiderordnung: Schutzbrille</a:t>
            </a:r>
          </a:p>
        </p:txBody>
      </p:sp>
      <p:pic>
        <p:nvPicPr>
          <p:cNvPr id="2054" name="Picture 6" descr="Herumfliegendem Metall trotzen">
            <a:extLst>
              <a:ext uri="{FF2B5EF4-FFF2-40B4-BE49-F238E27FC236}">
                <a16:creationId xmlns:a16="http://schemas.microsoft.com/office/drawing/2014/main" id="{619844E9-1F99-4EEA-8907-C3B41318D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02" y="2287158"/>
            <a:ext cx="5897797" cy="331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F9ECD8-4C4E-45FB-9FAA-6CA97013C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454046"/>
            <a:ext cx="6295769" cy="4150623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wenn beim Arbeiten schnell fliegende kleine Partikel entstehen, insbesondere: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Beim Löten (wegen des Lötzinns)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Bei jeder Art von schnell spanender Metall / Holzbearbeitung (Sägen, Bohren, Fräsen, Drehen)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Benutzung des Winkelschleifers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de-DE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2052" name="Picture 4" descr="Schutzbrille – Wikipedia">
            <a:extLst>
              <a:ext uri="{FF2B5EF4-FFF2-40B4-BE49-F238E27FC236}">
                <a16:creationId xmlns:a16="http://schemas.microsoft.com/office/drawing/2014/main" id="{49C6C575-205C-4697-BFEF-503F04B82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673" y="245779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89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12ECFFA-B88C-46D0-89AC-6FD033A99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87338"/>
          </a:xfrm>
        </p:spPr>
        <p:txBody>
          <a:bodyPr/>
          <a:lstStyle/>
          <a:p>
            <a:r>
              <a:rPr lang="de-DE" dirty="0"/>
              <a:t>Kleiderordnung: Gehörschutz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F9ECD8-4C4E-45FB-9FAA-6CA97013C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336" y="1353687"/>
            <a:ext cx="6295769" cy="4150623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Ist immer  zu tragen, wenn es über längere Zeit Laut ist, oder über kurze Zeit sehr laut, insbesondere: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Beim Fräsen, Sägen und Schleifen von Holz und Metall, Benutzung der Holz-</a:t>
            </a:r>
            <a:r>
              <a:rPr lang="de-DE" b="0" i="0" dirty="0" err="1">
                <a:solidFill>
                  <a:srgbClr val="172B4D"/>
                </a:solidFill>
                <a:effectLst/>
                <a:latin typeface="-apple-system"/>
              </a:rPr>
              <a:t>CnC</a:t>
            </a: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 Fräse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de-DE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3074" name="Picture 2" descr="Gehörschutz – Wikipedia">
            <a:extLst>
              <a:ext uri="{FF2B5EF4-FFF2-40B4-BE49-F238E27FC236}">
                <a16:creationId xmlns:a16="http://schemas.microsoft.com/office/drawing/2014/main" id="{5F7CE750-C40A-485B-85B6-373688140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976" y="23574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500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12ECFFA-B88C-46D0-89AC-6FD033A99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87338"/>
          </a:xfrm>
        </p:spPr>
        <p:txBody>
          <a:bodyPr/>
          <a:lstStyle/>
          <a:p>
            <a:r>
              <a:rPr lang="de-DE" dirty="0"/>
              <a:t>Kleiderordnung: Atemschutz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F9ECD8-4C4E-45FB-9FAA-6CA97013C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336" y="1353687"/>
            <a:ext cx="6295769" cy="4150623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wenn beim Arbeiten feine Stäube entstehen, insbesondere beim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172B4D"/>
                </a:solidFill>
                <a:effectLst/>
                <a:latin typeface="-apple-system"/>
              </a:rPr>
              <a:t>Schleifen von Metall und Holz (Bsp. Mit Bandschleifer)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de-DE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4098" name="Picture 2" descr="Gebotsschild Maske benutzen direkt beim Hersteller kaufen">
            <a:extLst>
              <a:ext uri="{FF2B5EF4-FFF2-40B4-BE49-F238E27FC236}">
                <a16:creationId xmlns:a16="http://schemas.microsoft.com/office/drawing/2014/main" id="{07036036-7DD6-42B0-912E-A34C2FDB6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19" y="212265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052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akerspace">
      <a:majorFont>
        <a:latin typeface="Robot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1244</Words>
  <Application>Microsoft Office PowerPoint</Application>
  <PresentationFormat>Breitbild</PresentationFormat>
  <Paragraphs>164</Paragraphs>
  <Slides>26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5" baseType="lpstr">
      <vt:lpstr> Roboto Condensed</vt:lpstr>
      <vt:lpstr>-apple-system</vt:lpstr>
      <vt:lpstr>Arial</vt:lpstr>
      <vt:lpstr>Calibri</vt:lpstr>
      <vt:lpstr>Roboto</vt:lpstr>
      <vt:lpstr>Roboto </vt:lpstr>
      <vt:lpstr>Roboto Condensed</vt:lpstr>
      <vt:lpstr>Roboto Light</vt:lpstr>
      <vt:lpstr>Office Theme</vt:lpstr>
      <vt:lpstr>Allgemeine Unterweisung</vt:lpstr>
      <vt:lpstr>Allgemeine Anmerkungen &amp; Eigene Pflichten</vt:lpstr>
      <vt:lpstr>Verantwortlichkeiten</vt:lpstr>
      <vt:lpstr>Haftung</vt:lpstr>
      <vt:lpstr>Pflichten</vt:lpstr>
      <vt:lpstr>Kleiderordnung</vt:lpstr>
      <vt:lpstr>Kleiderordnung: Schutzbrille</vt:lpstr>
      <vt:lpstr>Kleiderordnung: Gehörschutz</vt:lpstr>
      <vt:lpstr>Kleiderordnung: Atemschutz</vt:lpstr>
      <vt:lpstr>Kleiderordnung: Handschuhe</vt:lpstr>
      <vt:lpstr>Haare und Schmuck</vt:lpstr>
      <vt:lpstr>Bestimmungsgemäßer Einsatz </vt:lpstr>
      <vt:lpstr>Einstellungsarbeiten nur bei getrennter Stromversorgung</vt:lpstr>
      <vt:lpstr>Maschinen- &amp; Werkzeugnutzung</vt:lpstr>
      <vt:lpstr>Im Fall des Falles...</vt:lpstr>
      <vt:lpstr>Verkehrswege</vt:lpstr>
      <vt:lpstr>Brandschutz</vt:lpstr>
      <vt:lpstr>Elektronikarbeiten / elektronische Geräte</vt:lpstr>
      <vt:lpstr>Umgang mit Gefahrstoffen, Chemikalien &amp; Lösungsmittel</vt:lpstr>
      <vt:lpstr>Gase</vt:lpstr>
      <vt:lpstr>Gefahren durch Gase</vt:lpstr>
      <vt:lpstr>Laser: seeeeeeeehr abgespeckt!</vt:lpstr>
      <vt:lpstr>Gefahren von Laserstrahlen und -anlagen</vt:lpstr>
      <vt:lpstr>Raumaufteilung</vt:lpstr>
      <vt:lpstr>Fragen? Gerne auch per Slack an den Sicherheitsbeauftragten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Makerspace Darmstadt e.V.</dc:title>
  <dc:creator>nico</dc:creator>
  <cp:lastModifiedBy>Ansgar Schaefer</cp:lastModifiedBy>
  <cp:revision>386</cp:revision>
  <dcterms:created xsi:type="dcterms:W3CDTF">2016-01-18T21:00:56Z</dcterms:created>
  <dcterms:modified xsi:type="dcterms:W3CDTF">2022-02-25T17:01:57Z</dcterms:modified>
</cp:coreProperties>
</file>